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329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244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50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05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26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192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3967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503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20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016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05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44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044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825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11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13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CC4CC-6DCF-4374-AFE6-F70F97A5571B}" type="datetimeFigureOut">
              <a:rPr lang="hu-HU" smtClean="0"/>
              <a:t>2019. 06. 24.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39DCA6-0646-479C-90A4-13DD6EBF26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6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Tanulmányi kirándulás 2019 tavasz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46" y="6178582"/>
            <a:ext cx="2290354" cy="6227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1965"/>
            <a:ext cx="2290354" cy="73603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46" y="6019978"/>
            <a:ext cx="3698099" cy="74067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82" y="5911829"/>
            <a:ext cx="1402081" cy="9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58" y="3108961"/>
            <a:ext cx="6721642" cy="372063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4" y="78378"/>
            <a:ext cx="4815685" cy="271054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571488" y="310896"/>
            <a:ext cx="245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BorsodChem</a:t>
            </a:r>
            <a:endParaRPr lang="hu-HU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95766" y="3388540"/>
            <a:ext cx="245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MOL Petrolkémia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450046" y="4068229"/>
            <a:ext cx="2496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gyárlátogatás során az olefinüzemet néztük meg</a:t>
            </a:r>
          </a:p>
        </p:txBody>
      </p:sp>
    </p:spTree>
    <p:extLst>
      <p:ext uri="{BB962C8B-B14F-4D97-AF65-F5344CB8AC3E}">
        <p14:creationId xmlns:p14="http://schemas.microsoft.com/office/powerpoint/2010/main" val="8889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081" y="193964"/>
            <a:ext cx="8596668" cy="1320800"/>
          </a:xfrm>
        </p:spPr>
        <p:txBody>
          <a:bodyPr>
            <a:noAutofit/>
          </a:bodyPr>
          <a:lstStyle/>
          <a:p>
            <a:r>
              <a:rPr lang="hu-HU" sz="5400" dirty="0" smtClean="0"/>
              <a:t>Köszönjük a lehetőséget!</a:t>
            </a:r>
            <a:endParaRPr lang="hu-HU" sz="5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29" y="5685801"/>
            <a:ext cx="1402081" cy="9569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45" y="5793950"/>
            <a:ext cx="3698099" cy="7406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0" y="6019978"/>
            <a:ext cx="2290354" cy="6227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r="7053" b="22261"/>
          <a:stretch/>
        </p:blipFill>
        <p:spPr>
          <a:xfrm>
            <a:off x="1108341" y="1514764"/>
            <a:ext cx="6824925" cy="37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Első nap</a:t>
            </a:r>
            <a:endParaRPr lang="hu-HU" dirty="0"/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Indulás: 10:00, K-épület</a:t>
            </a:r>
          </a:p>
          <a:p>
            <a:r>
              <a:rPr lang="hu-HU" dirty="0" smtClean="0"/>
              <a:t>Utazás a Szentléleki Turistaházba</a:t>
            </a:r>
          </a:p>
          <a:p>
            <a:r>
              <a:rPr lang="hu-HU" dirty="0" smtClean="0"/>
              <a:t>Szállás elfoglalása, majd rövid túra a környéken</a:t>
            </a:r>
          </a:p>
          <a:p>
            <a:r>
              <a:rPr lang="hu-HU" dirty="0" smtClean="0"/>
              <a:t>Szakmai előadás a gyárlátogatásról</a:t>
            </a:r>
          </a:p>
          <a:p>
            <a:r>
              <a:rPr lang="hu-HU" dirty="0" smtClean="0"/>
              <a:t>Vacsora után </a:t>
            </a:r>
            <a:r>
              <a:rPr lang="hu-HU" dirty="0" err="1" smtClean="0"/>
              <a:t>társasozás</a:t>
            </a:r>
            <a:r>
              <a:rPr lang="hu-HU" dirty="0" smtClean="0"/>
              <a:t>, csapatépítés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28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-1"/>
            <a:ext cx="7271657" cy="54537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271657" cy="54537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1404258"/>
            <a:ext cx="7271656" cy="54537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258"/>
            <a:ext cx="7271658" cy="545374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" y="-1"/>
            <a:ext cx="7315200" cy="54864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38" y="1371598"/>
            <a:ext cx="731520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Második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Reggeli túra Garadnára, majd kisvasút Lillafüredre</a:t>
            </a:r>
          </a:p>
          <a:p>
            <a:r>
              <a:rPr lang="hu-HU" dirty="0" smtClean="0"/>
              <a:t>Ebéd az Őskohónál, kisvasút Garadnára</a:t>
            </a:r>
          </a:p>
          <a:p>
            <a:r>
              <a:rPr lang="hu-HU" dirty="0" smtClean="0"/>
              <a:t>Garadnáról túra a szállásra</a:t>
            </a:r>
          </a:p>
          <a:p>
            <a:r>
              <a:rPr lang="hu-HU" dirty="0" smtClean="0"/>
              <a:t>Vacsora, pihenés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35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3" y="0"/>
            <a:ext cx="7315202" cy="548640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1371598"/>
            <a:ext cx="7315203" cy="54864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6" y="0"/>
            <a:ext cx="7315203" cy="548640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598"/>
            <a:ext cx="7315203" cy="54864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5203" cy="54864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6" y="1371597"/>
            <a:ext cx="7315204" cy="54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Harmadik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Reggel korai kelés</a:t>
            </a:r>
          </a:p>
          <a:p>
            <a:r>
              <a:rPr lang="hu-HU" dirty="0" smtClean="0"/>
              <a:t>BorsodChem</a:t>
            </a:r>
          </a:p>
          <a:p>
            <a:r>
              <a:rPr lang="hu-HU" dirty="0" smtClean="0"/>
              <a:t>MOL Petrolkémia</a:t>
            </a:r>
          </a:p>
          <a:p>
            <a:r>
              <a:rPr lang="hu-HU" dirty="0" smtClean="0"/>
              <a:t>Utazás haza</a:t>
            </a:r>
          </a:p>
        </p:txBody>
      </p:sp>
    </p:spTree>
    <p:extLst>
      <p:ext uri="{BB962C8B-B14F-4D97-AF65-F5344CB8AC3E}">
        <p14:creationId xmlns:p14="http://schemas.microsoft.com/office/powerpoint/2010/main" val="16222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71657" cy="545374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1404257"/>
            <a:ext cx="7271657" cy="54537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29" y="611839"/>
            <a:ext cx="7844118" cy="58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93815" y="554035"/>
            <a:ext cx="7886700" cy="1325563"/>
          </a:xfrm>
        </p:spPr>
        <p:txBody>
          <a:bodyPr>
            <a:normAutofit/>
          </a:bodyPr>
          <a:lstStyle/>
          <a:p>
            <a:r>
              <a:rPr lang="hu-HU" sz="4000" dirty="0"/>
              <a:t>BorsodChem (Kazincbarcika)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93815" y="1953641"/>
            <a:ext cx="7886700" cy="4351338"/>
          </a:xfrm>
        </p:spPr>
        <p:txBody>
          <a:bodyPr>
            <a:normAutofit/>
          </a:bodyPr>
          <a:lstStyle/>
          <a:p>
            <a:r>
              <a:rPr lang="hu-HU" sz="2200" dirty="0"/>
              <a:t>Régen BVK (Borsodi Vegyi Kombinát)</a:t>
            </a:r>
          </a:p>
          <a:p>
            <a:r>
              <a:rPr lang="hu-HU" sz="2200" dirty="0"/>
              <a:t>Ma kínai tulajdonban van, a </a:t>
            </a:r>
            <a:r>
              <a:rPr lang="hu-HU" sz="2200" dirty="0" err="1"/>
              <a:t>Wanhua</a:t>
            </a:r>
            <a:r>
              <a:rPr lang="hu-HU" sz="2200" dirty="0"/>
              <a:t> cégcsoport része</a:t>
            </a:r>
          </a:p>
          <a:p>
            <a:r>
              <a:rPr lang="hu-HU" sz="2400" dirty="0"/>
              <a:t>Gyártás:</a:t>
            </a:r>
          </a:p>
          <a:p>
            <a:pPr lvl="1">
              <a:spcAft>
                <a:spcPts val="600"/>
              </a:spcAft>
            </a:pPr>
            <a:r>
              <a:rPr lang="hu-HU" dirty="0" smtClean="0"/>
              <a:t>PVC</a:t>
            </a:r>
          </a:p>
          <a:p>
            <a:pPr lvl="1">
              <a:spcAft>
                <a:spcPts val="600"/>
              </a:spcAft>
            </a:pPr>
            <a:r>
              <a:rPr lang="hu-HU" dirty="0" smtClean="0"/>
              <a:t>MDI (metilén-</a:t>
            </a:r>
            <a:r>
              <a:rPr lang="hu-HU" dirty="0" err="1" smtClean="0"/>
              <a:t>difenil</a:t>
            </a:r>
            <a:r>
              <a:rPr lang="hu-HU" dirty="0" smtClean="0"/>
              <a:t>-</a:t>
            </a:r>
            <a:r>
              <a:rPr lang="hu-HU" dirty="0" err="1" smtClean="0"/>
              <a:t>diizocianát</a:t>
            </a:r>
            <a:r>
              <a:rPr lang="hu-HU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hu-HU" dirty="0" smtClean="0"/>
              <a:t>TDI (</a:t>
            </a:r>
            <a:r>
              <a:rPr lang="hu-HU" dirty="0" err="1" smtClean="0"/>
              <a:t>toluilén-diizocianát</a:t>
            </a:r>
            <a:r>
              <a:rPr lang="hu-HU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hu-HU" dirty="0" smtClean="0"/>
              <a:t>Klór-alkáli elektrolízis (</a:t>
            </a:r>
            <a:r>
              <a:rPr lang="hu-HU" dirty="0" err="1" smtClean="0"/>
              <a:t>Hg</a:t>
            </a:r>
            <a:r>
              <a:rPr lang="hu-HU" dirty="0" smtClean="0"/>
              <a:t>-katódos, membráncellás)</a:t>
            </a:r>
          </a:p>
          <a:p>
            <a:pPr>
              <a:spcAft>
                <a:spcPts val="1200"/>
              </a:spcAft>
            </a:pPr>
            <a:r>
              <a:rPr lang="hu-HU" sz="2400" dirty="0"/>
              <a:t>A gyárlátogatás során a PVC-üzemet néztük meg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76" y="-161061"/>
            <a:ext cx="2558125" cy="14989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57" y="2515660"/>
            <a:ext cx="1489710" cy="8914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98" y="3684330"/>
            <a:ext cx="1207403" cy="77440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986757" y="3354730"/>
            <a:ext cx="148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MDI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7492998" y="4584904"/>
            <a:ext cx="148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TDI</a:t>
            </a:r>
          </a:p>
        </p:txBody>
      </p:sp>
      <p:sp>
        <p:nvSpPr>
          <p:cNvPr id="13" name="Jobb oldali kapcsos zárójel 12"/>
          <p:cNvSpPr/>
          <p:nvPr/>
        </p:nvSpPr>
        <p:spPr>
          <a:xfrm>
            <a:off x="4851980" y="3823977"/>
            <a:ext cx="182880" cy="921037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254746" y="3684330"/>
            <a:ext cx="1811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poliuretán-alapanyagok</a:t>
            </a:r>
            <a:endParaRPr lang="hu-HU" sz="2200" dirty="0"/>
          </a:p>
        </p:txBody>
      </p:sp>
      <p:graphicFrame>
        <p:nvGraphicFramePr>
          <p:cNvPr id="15" name="Objektum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859127"/>
              </p:ext>
            </p:extLst>
          </p:nvPr>
        </p:nvGraphicFramePr>
        <p:xfrm>
          <a:off x="2913946" y="5597942"/>
          <a:ext cx="3246437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S ChemDraw Drawing" r:id="rId6" imgW="3245907" imgH="1036162" progId="ChemDraw.Document.6.0">
                  <p:embed/>
                </p:oleObj>
              </mc:Choice>
              <mc:Fallback>
                <p:oleObj name="CS ChemDraw Drawing" r:id="rId6" imgW="3245907" imgH="1036162" progId="ChemDraw.Document.6.0">
                  <p:embed/>
                  <p:pic>
                    <p:nvPicPr>
                      <p:cNvPr id="15" name="Objektum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13946" y="5597942"/>
                        <a:ext cx="3246437" cy="103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91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5107" y="558789"/>
            <a:ext cx="7886700" cy="1325563"/>
          </a:xfrm>
        </p:spPr>
        <p:txBody>
          <a:bodyPr>
            <a:normAutofit/>
          </a:bodyPr>
          <a:lstStyle/>
          <a:p>
            <a:r>
              <a:rPr lang="hu-HU" sz="4000" dirty="0"/>
              <a:t>MOL Petrolkémia (Tiszaújváros)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5107" y="1884352"/>
            <a:ext cx="7886700" cy="491947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300"/>
              </a:spcAft>
            </a:pPr>
            <a:r>
              <a:rPr lang="hu-HU" dirty="0" smtClean="0"/>
              <a:t>Régen TVK (Tiszai Vegyi Kombinát)</a:t>
            </a:r>
          </a:p>
          <a:p>
            <a:pPr>
              <a:spcAft>
                <a:spcPts val="300"/>
              </a:spcAft>
            </a:pPr>
            <a:r>
              <a:rPr lang="hu-HU" dirty="0" smtClean="0"/>
              <a:t>PE (polietilén) és PP (polipropilén) előállítása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Fő alapanyag: vegyipari benzin (</a:t>
            </a:r>
            <a:r>
              <a:rPr lang="hu-HU" dirty="0" err="1" smtClean="0"/>
              <a:t>Szászhalombattáról</a:t>
            </a:r>
            <a:r>
              <a:rPr lang="hu-HU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1) </a:t>
            </a:r>
            <a:r>
              <a:rPr lang="hu-HU" b="1" dirty="0" smtClean="0"/>
              <a:t>Olefinüzem (Olefin 1, Olefin 2)</a:t>
            </a:r>
          </a:p>
          <a:p>
            <a:pPr marL="712788"/>
            <a:r>
              <a:rPr lang="hu-HU" dirty="0" smtClean="0"/>
              <a:t>Pirolízis (kb. 850 ⁰C)</a:t>
            </a:r>
          </a:p>
          <a:p>
            <a:pPr marL="712788"/>
            <a:r>
              <a:rPr lang="hu-HU" dirty="0" smtClean="0"/>
              <a:t>Gyökös láncreakció</a:t>
            </a:r>
          </a:p>
          <a:p>
            <a:pPr marL="712788"/>
            <a:r>
              <a:rPr lang="hu-HU" dirty="0" smtClean="0"/>
              <a:t>Fő termékek: etilén, propilén</a:t>
            </a:r>
          </a:p>
          <a:p>
            <a:pPr marL="712788">
              <a:spcAft>
                <a:spcPts val="600"/>
              </a:spcAft>
            </a:pPr>
            <a:r>
              <a:rPr lang="hu-HU" dirty="0" smtClean="0"/>
              <a:t>Frakciók elválasztása rektifikálással (C</a:t>
            </a:r>
            <a:r>
              <a:rPr lang="hu-HU" baseline="-25000" dirty="0" smtClean="0"/>
              <a:t>2-</a:t>
            </a:r>
            <a:r>
              <a:rPr lang="hu-HU" dirty="0" smtClean="0"/>
              <a:t>, C</a:t>
            </a:r>
            <a:r>
              <a:rPr lang="hu-HU" baseline="-25000" dirty="0" smtClean="0"/>
              <a:t>3</a:t>
            </a:r>
            <a:r>
              <a:rPr lang="hu-HU" dirty="0" smtClean="0"/>
              <a:t>, C</a:t>
            </a:r>
            <a:r>
              <a:rPr lang="hu-HU" baseline="-25000" dirty="0" smtClean="0"/>
              <a:t>4</a:t>
            </a:r>
            <a:r>
              <a:rPr lang="hu-HU" dirty="0" smtClean="0"/>
              <a:t> stb.)</a:t>
            </a:r>
          </a:p>
          <a:p>
            <a:pPr marL="0" indent="0">
              <a:buNone/>
            </a:pPr>
            <a:r>
              <a:rPr lang="hu-HU" dirty="0" smtClean="0"/>
              <a:t>2) </a:t>
            </a:r>
            <a:r>
              <a:rPr lang="hu-HU" b="1" dirty="0" smtClean="0"/>
              <a:t>Polimerizáló üzemek</a:t>
            </a:r>
          </a:p>
          <a:p>
            <a:pPr marL="712788"/>
            <a:r>
              <a:rPr lang="hu-HU" dirty="0" smtClean="0"/>
              <a:t>LDPE (=kis d-ű PE) (csőreaktor, tankreaktor)</a:t>
            </a:r>
          </a:p>
          <a:p>
            <a:pPr marL="712788"/>
            <a:r>
              <a:rPr lang="hu-HU" dirty="0" smtClean="0"/>
              <a:t>HDPE (=nagy d-ű PE) (Philips - hurokreaktoros, </a:t>
            </a:r>
            <a:r>
              <a:rPr lang="hu-HU" dirty="0" err="1" smtClean="0"/>
              <a:t>Mitsui</a:t>
            </a:r>
            <a:r>
              <a:rPr lang="hu-HU" dirty="0" smtClean="0"/>
              <a:t>)</a:t>
            </a:r>
          </a:p>
          <a:p>
            <a:pPr marL="712788"/>
            <a:r>
              <a:rPr lang="hu-HU" dirty="0" smtClean="0"/>
              <a:t>PP</a:t>
            </a:r>
          </a:p>
          <a:p>
            <a:pPr marL="712788"/>
            <a:r>
              <a:rPr lang="hu-HU" dirty="0" smtClean="0"/>
              <a:t>Katalizátor: </a:t>
            </a:r>
            <a:r>
              <a:rPr lang="hu-HU" dirty="0" err="1" smtClean="0"/>
              <a:t>Ziegler-Natta</a:t>
            </a:r>
            <a:r>
              <a:rPr lang="hu-HU" dirty="0" smtClean="0"/>
              <a:t> (TiCl</a:t>
            </a:r>
            <a:r>
              <a:rPr lang="hu-HU" baseline="-25000" dirty="0" smtClean="0"/>
              <a:t>4</a:t>
            </a:r>
            <a:r>
              <a:rPr lang="hu-HU" dirty="0" smtClean="0"/>
              <a:t> MgCl</a:t>
            </a:r>
            <a:r>
              <a:rPr lang="hu-HU" baseline="-25000" dirty="0" smtClean="0"/>
              <a:t>2</a:t>
            </a:r>
            <a:r>
              <a:rPr lang="hu-HU" dirty="0" smtClean="0"/>
              <a:t>-hordozón)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01" y="1333437"/>
            <a:ext cx="2954005" cy="55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229</Words>
  <Application>Microsoft Office PowerPoint</Application>
  <PresentationFormat>Szélesvásznú</PresentationFormat>
  <Paragraphs>47</Paragraphs>
  <Slides>11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Wingdings 3</vt:lpstr>
      <vt:lpstr>Fazetta</vt:lpstr>
      <vt:lpstr>CS ChemDraw Drawing</vt:lpstr>
      <vt:lpstr>Tanulmányi kirándulás 2019 tavasz</vt:lpstr>
      <vt:lpstr>Első nap</vt:lpstr>
      <vt:lpstr>PowerPoint bemutató</vt:lpstr>
      <vt:lpstr>Második nap</vt:lpstr>
      <vt:lpstr>PowerPoint bemutató</vt:lpstr>
      <vt:lpstr>Harmadik nap</vt:lpstr>
      <vt:lpstr>PowerPoint bemutató</vt:lpstr>
      <vt:lpstr>BorsodChem (Kazincbarcika)</vt:lpstr>
      <vt:lpstr>MOL Petrolkémia (Tiszaújváros)</vt:lpstr>
      <vt:lpstr>PowerPoint bemutató</vt:lpstr>
      <vt:lpstr>Köszönjük a lehetőséget!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SzASz kirándulás 2019 tavasz</dc:title>
  <dc:creator>Lőrinc Tóth</dc:creator>
  <cp:lastModifiedBy>István Kese</cp:lastModifiedBy>
  <cp:revision>24</cp:revision>
  <dcterms:created xsi:type="dcterms:W3CDTF">2019-03-25T18:37:09Z</dcterms:created>
  <dcterms:modified xsi:type="dcterms:W3CDTF">2019-06-24T17:05:13Z</dcterms:modified>
</cp:coreProperties>
</file>